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9" r:id="rId5"/>
    <p:sldId id="263" r:id="rId7"/>
    <p:sldId id="260" r:id="rId8"/>
    <p:sldId id="264" r:id="rId9"/>
    <p:sldId id="265" r:id="rId10"/>
    <p:sldId id="266" r:id="rId11"/>
    <p:sldId id="272" r:id="rId12"/>
    <p:sldId id="276" r:id="rId13"/>
    <p:sldId id="261" r:id="rId14"/>
    <p:sldId id="267" r:id="rId15"/>
    <p:sldId id="268" r:id="rId16"/>
    <p:sldId id="274" r:id="rId17"/>
    <p:sldId id="275" r:id="rId18"/>
    <p:sldId id="26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87" d="100"/>
          <a:sy n="87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5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6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5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1048585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2097155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21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6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7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8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1048589" name="矩形 19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0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91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0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6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4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3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44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1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2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3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65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20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2097152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2097153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2097154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1048581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3" name="矩形 7"/>
          <p:cNvSpPr/>
          <p:nvPr userDrawn="1"/>
        </p:nvSpPr>
        <p:spPr>
          <a:xfrm>
            <a:off x="10506075" y="204470"/>
            <a:ext cx="1685925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2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097160" name="Picture 8" descr="æ¥çæºå¾å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</p:spPr>
      </p:pic>
      <p:pic>
        <p:nvPicPr>
          <p:cNvPr id="2097161" name="Picture 12" descr="æ¥çæºå¾å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</p:spPr>
      </p:pic>
      <p:pic>
        <p:nvPicPr>
          <p:cNvPr id="2097162" name="Picture 14" descr="æ¥çæºå¾å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</p:spPr>
      </p:pic>
      <p:sp>
        <p:nvSpPr>
          <p:cNvPr id="1048593" name="文本框 15"/>
          <p:cNvSpPr txBox="1"/>
          <p:nvPr/>
        </p:nvSpPr>
        <p:spPr>
          <a:xfrm>
            <a:off x="1579880" y="1626235"/>
            <a:ext cx="884428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Attention Diffusion Graph Neural Networks for Text Classification</a:t>
            </a:r>
            <a:endParaRPr lang="en-US" altLang="zh-CN" sz="3200" b="1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4" name="文本框 1"/>
          <p:cNvSpPr txBox="1"/>
          <p:nvPr/>
        </p:nvSpPr>
        <p:spPr>
          <a:xfrm>
            <a:off x="7764780" y="4784090"/>
            <a:ext cx="4055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EMNLP 2021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何烨，邹世豪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97163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440" y="2702560"/>
            <a:ext cx="10407015" cy="2081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9515" y="1700530"/>
            <a:ext cx="5643245" cy="16497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2155" y="1240155"/>
            <a:ext cx="4516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Graph-Level Representation</a:t>
            </a:r>
            <a:endParaRPr lang="en-US" altLang="zh-CN" sz="24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5" y="3350260"/>
            <a:ext cx="3783330" cy="5461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07765" y="4290695"/>
            <a:ext cx="3686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 cross-entropy</a:t>
            </a:r>
            <a:endParaRPr lang="zh-CN" altLang="en-US" sz="2400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530" y="5010785"/>
            <a:ext cx="4672330" cy="1116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827" y="1749691"/>
            <a:ext cx="1567636" cy="4377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" name="文本框 0"/>
          <p:cNvSpPr txBox="1"/>
          <p:nvPr/>
        </p:nvSpPr>
        <p:spPr>
          <a:xfrm>
            <a:off x="742950" y="1487805"/>
            <a:ext cx="526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Datasets and Result</a:t>
            </a:r>
            <a:endParaRPr lang="en-US" altLang="zh-CN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685" y="1487805"/>
            <a:ext cx="5701665" cy="2027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3442335"/>
            <a:ext cx="8946515" cy="32772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0"/>
          <p:cNvSpPr txBox="1"/>
          <p:nvPr/>
        </p:nvSpPr>
        <p:spPr>
          <a:xfrm>
            <a:off x="775335" y="1498600"/>
            <a:ext cx="3342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Ablation Study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435" y="2402205"/>
            <a:ext cx="11581130" cy="25546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6" name="文本框 0"/>
          <p:cNvSpPr txBox="1"/>
          <p:nvPr/>
        </p:nvSpPr>
        <p:spPr>
          <a:xfrm>
            <a:off x="592455" y="1498600"/>
            <a:ext cx="3341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Memory Consumption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2282190"/>
            <a:ext cx="4340860" cy="3402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59345" y="1498600"/>
            <a:ext cx="4300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Hyperparameter sensitivity</a:t>
            </a:r>
            <a:endParaRPr lang="en-US" altLang="zh-CN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40" y="2101215"/>
            <a:ext cx="4930140" cy="2270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55" y="4514215"/>
            <a:ext cx="4695825" cy="2155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0"/>
          <p:cNvSpPr txBox="1"/>
          <p:nvPr/>
        </p:nvSpPr>
        <p:spPr>
          <a:xfrm>
            <a:off x="829310" y="1628140"/>
            <a:ext cx="4538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Deeper layers</a:t>
            </a:r>
            <a:endParaRPr lang="en-US" altLang="zh-CN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5771" y="2181587"/>
            <a:ext cx="6560457" cy="41825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0"/>
          <p:cNvSpPr txBox="1"/>
          <p:nvPr/>
        </p:nvSpPr>
        <p:spPr>
          <a:xfrm>
            <a:off x="678180" y="1584960"/>
            <a:ext cx="4366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Visualization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1225" y="1584960"/>
            <a:ext cx="5290185" cy="5046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Conclusion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0"/>
          <p:cNvSpPr txBox="1"/>
          <p:nvPr/>
        </p:nvSpPr>
        <p:spPr>
          <a:xfrm>
            <a:off x="520065" y="2253615"/>
            <a:ext cx="10833735" cy="214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ts val="3200"/>
              </a:lnSpc>
            </a:pPr>
            <a:r>
              <a:rPr lang="en-US" altLang="zh-CN" sz="2400"/>
              <a:t>P</a:t>
            </a:r>
            <a:r>
              <a:rPr lang="zh-CN" altLang="en-US" sz="2400"/>
              <a:t>ropose a new graph-based</a:t>
            </a:r>
            <a:r>
              <a:rPr lang="en-US" altLang="zh-CN" sz="2400"/>
              <a:t> </a:t>
            </a:r>
            <a:r>
              <a:rPr lang="zh-CN" altLang="en-US" sz="2400"/>
              <a:t>model, named DADGNN, for text classification.</a:t>
            </a:r>
            <a:r>
              <a:rPr lang="en-US" altLang="zh-CN" sz="2400"/>
              <a:t> D</a:t>
            </a:r>
            <a:r>
              <a:rPr lang="zh-CN" altLang="en-US" sz="2400"/>
              <a:t>ecouples the necessary procedures</a:t>
            </a:r>
            <a:r>
              <a:rPr lang="en-US" altLang="zh-CN" sz="2400"/>
              <a:t> </a:t>
            </a:r>
            <a:r>
              <a:rPr lang="zh-CN" altLang="en-US" sz="2400"/>
              <a:t>of GNNs  to train a deep neural network and</a:t>
            </a:r>
            <a:r>
              <a:rPr lang="en-US" altLang="zh-CN" sz="2400"/>
              <a:t> </a:t>
            </a:r>
            <a:r>
              <a:rPr lang="zh-CN" altLang="en-US" sz="2400"/>
              <a:t>introduces a attention diffusion mechanism to capture non-direct-neighbor context information in a</a:t>
            </a:r>
            <a:r>
              <a:rPr lang="en-US" altLang="zh-CN" sz="2400"/>
              <a:t> </a:t>
            </a:r>
            <a:r>
              <a:rPr lang="zh-CN" altLang="en-US" sz="2400"/>
              <a:t>single layer. Furthermore, the node-level attention technique is introduced to obtain more precise</a:t>
            </a:r>
            <a:r>
              <a:rPr lang="en-US" altLang="zh-CN" sz="2400"/>
              <a:t> </a:t>
            </a:r>
            <a:r>
              <a:rPr lang="zh-CN" altLang="en-US" sz="2400"/>
              <a:t>document-level representations</a:t>
            </a:r>
            <a:r>
              <a:rPr lang="en-US" altLang="zh-CN" sz="2400"/>
              <a:t>.</a:t>
            </a:r>
            <a:endParaRPr lang="en-US" altLang="zh-CN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矩形 17"/>
          <p:cNvSpPr/>
          <p:nvPr/>
        </p:nvSpPr>
        <p:spPr>
          <a:xfrm>
            <a:off x="0" y="970280"/>
            <a:ext cx="12192000" cy="4745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6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080" y="1448435"/>
            <a:ext cx="3520440" cy="268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65" name="图片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097166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</p:spPr>
      </p:pic>
      <p:pic>
        <p:nvPicPr>
          <p:cNvPr id="2097167" name="Picture 12" descr="æ¥çæºå¾å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</p:spPr>
      </p:pic>
      <p:pic>
        <p:nvPicPr>
          <p:cNvPr id="2097168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</p:spPr>
      </p:pic>
      <p:cxnSp>
        <p:nvCxnSpPr>
          <p:cNvPr id="3145728" name="直接连接符 18"/>
          <p:cNvCxnSpPr/>
          <p:nvPr/>
        </p:nvCxnSpPr>
        <p:spPr>
          <a:xfrm>
            <a:off x="0" y="970425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9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048597" name="文本框 2"/>
          <p:cNvSpPr txBox="1"/>
          <p:nvPr/>
        </p:nvSpPr>
        <p:spPr>
          <a:xfrm>
            <a:off x="5621655" y="1448435"/>
            <a:ext cx="4878070" cy="313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 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6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9780" y="1413510"/>
            <a:ext cx="1074039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Motivation:</a:t>
            </a:r>
            <a:endParaRPr lang="en-US" altLang="zh-CN" sz="2400" b="1"/>
          </a:p>
          <a:p>
            <a:pPr indent="457200" fontAlgn="auto">
              <a:lnSpc>
                <a:spcPct val="150000"/>
              </a:lnSpc>
            </a:pPr>
            <a:r>
              <a:rPr lang="en-US" altLang="zh-CN" sz="2400"/>
              <a:t>1. Restricted Receptive Fields.</a:t>
            </a:r>
            <a:endParaRPr lang="en-US" altLang="zh-CN" sz="2400"/>
          </a:p>
          <a:p>
            <a:pPr indent="457200" fontAlgn="auto">
              <a:lnSpc>
                <a:spcPct val="150000"/>
              </a:lnSpc>
            </a:pPr>
            <a:endParaRPr lang="en-US" altLang="zh-CN" sz="2400"/>
          </a:p>
          <a:p>
            <a:pPr indent="457200" fontAlgn="auto">
              <a:lnSpc>
                <a:spcPct val="150000"/>
              </a:lnSpc>
            </a:pPr>
            <a:r>
              <a:rPr lang="en-US" altLang="zh-CN" sz="2400"/>
              <a:t>2. Shallow Layers</a:t>
            </a:r>
            <a:endParaRPr lang="en-US" altLang="zh-CN" sz="2400"/>
          </a:p>
          <a:p>
            <a:pPr indent="457200" fontAlgn="auto">
              <a:lnSpc>
                <a:spcPct val="150000"/>
              </a:lnSpc>
            </a:pPr>
            <a:endParaRPr lang="en-US" altLang="zh-CN" sz="2400"/>
          </a:p>
          <a:p>
            <a:pPr indent="457200" fontAlgn="auto">
              <a:lnSpc>
                <a:spcPct val="150000"/>
              </a:lnSpc>
            </a:pPr>
            <a:r>
              <a:rPr lang="en-US" altLang="zh-CN" sz="2400"/>
              <a:t>3. Non-Precision Document-Level Representations</a:t>
            </a:r>
            <a:endParaRPr lang="en-US" altLang="zh-CN" sz="2400"/>
          </a:p>
          <a:p>
            <a:pPr indent="457200" fontAlgn="auto">
              <a:lnSpc>
                <a:spcPct val="150000"/>
              </a:lnSpc>
            </a:pPr>
            <a:endParaRPr lang="en-US" altLang="zh-CN" sz="2400"/>
          </a:p>
          <a:p>
            <a:pPr indent="457200" fontAlgn="auto">
              <a:lnSpc>
                <a:spcPct val="150000"/>
              </a:lnSpc>
            </a:pPr>
            <a:r>
              <a:rPr lang="en-US" altLang="zh-CN" sz="2400"/>
              <a:t>4. Low-Pass filter</a:t>
            </a:r>
            <a:endParaRPr lang="en-US" altLang="zh-CN" sz="2000" b="1"/>
          </a:p>
          <a:p>
            <a:pPr indent="457200" fontAlgn="auto">
              <a:lnSpc>
                <a:spcPct val="150000"/>
              </a:lnSpc>
            </a:pPr>
            <a:endParaRPr lang="en-US" altLang="zh-CN" sz="2000" b="1"/>
          </a:p>
          <a:p>
            <a:pPr indent="457200" fontAlgn="auto">
              <a:lnSpc>
                <a:spcPct val="150000"/>
              </a:lnSpc>
            </a:pPr>
            <a:endParaRPr lang="en-US" altLang="zh-CN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9780" y="1413510"/>
            <a:ext cx="107403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400" b="1"/>
              <a:t>Contribution:</a:t>
            </a:r>
            <a:endParaRPr lang="en-US" altLang="zh-CN" sz="2400" b="1"/>
          </a:p>
          <a:p>
            <a:pPr indent="0" fontAlgn="auto">
              <a:lnSpc>
                <a:spcPct val="100000"/>
              </a:lnSpc>
            </a:pPr>
            <a:endParaRPr lang="en-US" altLang="zh-CN" sz="2000" b="1"/>
          </a:p>
          <a:p>
            <a:pPr indent="0" fontAlgn="auto">
              <a:lnSpc>
                <a:spcPct val="100000"/>
              </a:lnSpc>
            </a:pPr>
            <a:r>
              <a:rPr lang="en-US" altLang="zh-CN" sz="2000"/>
              <a:t>1.  DADGNN,based on the attention diffusion and decoupling technique, which has excellent expressive power in modeling documents and overcomes some limitations of conventional graph-based models. </a:t>
            </a:r>
            <a:endParaRPr lang="en-US" altLang="zh-CN" sz="2000"/>
          </a:p>
          <a:p>
            <a:pPr indent="0" fontAlgn="auto">
              <a:lnSpc>
                <a:spcPct val="100000"/>
              </a:lnSpc>
            </a:pPr>
            <a:endParaRPr lang="en-US" altLang="zh-CN" sz="2000" b="1"/>
          </a:p>
          <a:p>
            <a:pPr indent="0" fontAlgn="auto">
              <a:lnSpc>
                <a:spcPct val="100000"/>
              </a:lnSpc>
            </a:pPr>
            <a:r>
              <a:rPr lang="en-US" altLang="zh-CN" sz="2000"/>
              <a:t>2. We theoretically prove that the attention diffusion operation is equivalent to a polynomial graph filter that can utilize both high- and low-frequency graph signals.</a:t>
            </a:r>
            <a:endParaRPr lang="en-US" altLang="zh-CN" sz="2000"/>
          </a:p>
          <a:p>
            <a:pPr indent="0" fontAlgn="auto">
              <a:lnSpc>
                <a:spcPct val="100000"/>
              </a:lnSpc>
            </a:pPr>
            <a:endParaRPr lang="en-US" altLang="zh-CN" sz="2000"/>
          </a:p>
          <a:p>
            <a:pPr indent="0" fontAlgn="auto">
              <a:lnSpc>
                <a:spcPct val="100000"/>
              </a:lnSpc>
            </a:pPr>
            <a:r>
              <a:rPr lang="en-US" altLang="zh-CN" sz="2000"/>
              <a:t>3. We conduct extensive experiments on a series of benchmark datasets, and have the state-of-the-art performance of DADGNN .</a:t>
            </a:r>
            <a:endParaRPr lang="en-US" altLang="zh-CN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" y="1409700"/>
            <a:ext cx="6990080" cy="33204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430" y="1253474"/>
            <a:ext cx="4399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text graph construction</a:t>
            </a:r>
            <a:endParaRPr lang="en-US" altLang="zh-CN" sz="2400" b="1" dirty="0"/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对象 4"/>
              <p:cNvSpPr txBox="1"/>
              <p:nvPr/>
            </p:nvSpPr>
            <p:spPr>
              <a:xfrm>
                <a:off x="7743225" y="1874519"/>
                <a:ext cx="3506788" cy="10080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zh-CN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zh-CN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Ɛ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,...,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Ɛ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,...,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对象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225" y="1874519"/>
                <a:ext cx="3506788" cy="1008063"/>
              </a:xfrm>
              <a:prstGeom prst="rect">
                <a:avLst/>
              </a:prstGeom>
              <a:blipFill rotWithShape="1">
                <a:blip r:embed="rId4"/>
                <a:stretch>
                  <a:fillRect l="-1" t="-63" r="10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416324" y="4890995"/>
                <a:ext cx="6172105" cy="104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build an edge starting from a target node and ending at its p-hop adjacent node</a:t>
                </a:r>
                <a:endParaRPr lang="zh-CN" alt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∈[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24" y="4890995"/>
                <a:ext cx="6172105" cy="1040349"/>
              </a:xfrm>
              <a:prstGeom prst="rect">
                <a:avLst/>
              </a:prstGeom>
              <a:blipFill rotWithShape="1">
                <a:blip r:embed="rId5"/>
                <a:stretch>
                  <a:fillRect l="-4" t="-22" r="3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447" y="3075754"/>
            <a:ext cx="3098229" cy="3351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945" y="1253490"/>
            <a:ext cx="4593590" cy="36652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64530" y="1535430"/>
            <a:ext cx="4946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Decouple GNN</a:t>
            </a:r>
            <a:endParaRPr lang="en-US" altLang="zh-CN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2102485"/>
            <a:ext cx="4249420" cy="105791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45" y="4311015"/>
            <a:ext cx="4300855" cy="1642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63895" y="3234055"/>
            <a:ext cx="597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calculate the normalized </a:t>
            </a:r>
            <a:r>
              <a:rPr lang="zh-CN" altLang="en-US" sz="2000" b="1"/>
              <a:t>attention</a:t>
            </a:r>
            <a:r>
              <a:rPr lang="en-US" altLang="zh-CN" sz="2000" b="1"/>
              <a:t> </a:t>
            </a:r>
            <a:r>
              <a:rPr lang="zh-CN" altLang="en-US" sz="2000" b="1"/>
              <a:t>weights</a:t>
            </a:r>
            <a:r>
              <a:rPr lang="zh-CN" altLang="en-US" sz="2000"/>
              <a:t> between </a:t>
            </a:r>
            <a:r>
              <a:rPr lang="zh-CN" altLang="en-US" sz="2000" b="1"/>
              <a:t>directly connected nodes</a:t>
            </a:r>
            <a:endParaRPr lang="zh-CN" altLang="en-US" sz="20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45" y="4862195"/>
            <a:ext cx="5321300" cy="539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9895" y="5604510"/>
            <a:ext cx="5208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The forward propagation process of previous</a:t>
            </a:r>
            <a:r>
              <a:rPr lang="en-US" altLang="zh-CN" sz="2000"/>
              <a:t> </a:t>
            </a:r>
            <a:endParaRPr lang="en-US" altLang="zh-CN" sz="2000"/>
          </a:p>
          <a:p>
            <a:r>
              <a:rPr lang="zh-CN" altLang="en-US" sz="2000"/>
              <a:t>graph-based models</a:t>
            </a:r>
            <a:endParaRPr lang="zh-CN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8785" y="1682115"/>
            <a:ext cx="6133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Attention Diffusion matrix:</a:t>
            </a:r>
            <a:endParaRPr lang="en-US" altLang="zh-CN" sz="2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8785" y="2311652"/>
            <a:ext cx="4148483" cy="12067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18785" y="3908698"/>
            <a:ext cx="3288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Multi-head diffusion:</a:t>
            </a:r>
            <a:endParaRPr lang="en-US" altLang="zh-CN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85" y="4697811"/>
            <a:ext cx="5465234" cy="873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56" y="4307478"/>
            <a:ext cx="2886096" cy="2347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82" y="1253474"/>
            <a:ext cx="3239262" cy="33122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83315" y="1605886"/>
            <a:ext cx="5351176" cy="5052259"/>
            <a:chOff x="7435306" y="2338978"/>
            <a:chExt cx="4321629" cy="4153430"/>
          </a:xfrm>
        </p:grpSpPr>
        <p:grpSp>
          <p:nvGrpSpPr>
            <p:cNvPr id="16" name="组合 15"/>
            <p:cNvGrpSpPr/>
            <p:nvPr/>
          </p:nvGrpSpPr>
          <p:grpSpPr>
            <a:xfrm>
              <a:off x="7435306" y="6009462"/>
              <a:ext cx="3801075" cy="482946"/>
              <a:chOff x="458583" y="1378208"/>
              <a:chExt cx="4998320" cy="614133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766592" y="1443801"/>
                <a:ext cx="1690311" cy="4829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8583" y="1378208"/>
                <a:ext cx="3237252" cy="6141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</p:pic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5306" y="4144491"/>
              <a:ext cx="3296238" cy="79964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5306" y="5235326"/>
              <a:ext cx="3532402" cy="4829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5306" y="3366902"/>
              <a:ext cx="3423020" cy="48639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5306" y="2338978"/>
              <a:ext cx="4321629" cy="8420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Filter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6951" y="1487922"/>
            <a:ext cx="6386535" cy="5323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WPS 演示</Application>
  <PresentationFormat>宽屏</PresentationFormat>
  <Paragraphs>94</Paragraphs>
  <Slides>16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Cambria Math</vt:lpstr>
      <vt:lpstr>Arial Unicode MS</vt:lpstr>
      <vt:lpstr>等线</vt:lpstr>
      <vt:lpstr>Office 主题​​</vt:lpstr>
      <vt:lpstr>Equation.KSEE3</vt:lpstr>
      <vt:lpstr>Equation.KSEE3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Filter</vt:lpstr>
      <vt:lpstr>Method</vt:lpstr>
      <vt:lpstr>Experiments</vt:lpstr>
      <vt:lpstr>Experiments</vt:lpstr>
      <vt:lpstr>Experiments</vt:lpstr>
      <vt:lpstr>Experiments</vt:lpstr>
      <vt:lpstr>Experiments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或许</cp:lastModifiedBy>
  <cp:revision>8</cp:revision>
  <dcterms:created xsi:type="dcterms:W3CDTF">2021-12-14T13:15:00Z</dcterms:created>
  <dcterms:modified xsi:type="dcterms:W3CDTF">2021-12-18T05:55:30Z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4beae89c810f47b6bcc5277867ec171e</vt:lpwstr>
  </property>
</Properties>
</file>